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  <p:sldMasterId id="2147483695" r:id="rId2"/>
  </p:sldMasterIdLst>
  <p:notesMasterIdLst>
    <p:notesMasterId r:id="rId30"/>
  </p:notesMasterIdLst>
  <p:sldIdLst>
    <p:sldId id="256" r:id="rId3"/>
    <p:sldId id="269" r:id="rId4"/>
    <p:sldId id="270" r:id="rId5"/>
    <p:sldId id="271" r:id="rId6"/>
    <p:sldId id="278" r:id="rId7"/>
    <p:sldId id="279" r:id="rId8"/>
    <p:sldId id="272" r:id="rId9"/>
    <p:sldId id="273" r:id="rId10"/>
    <p:sldId id="274" r:id="rId11"/>
    <p:sldId id="280" r:id="rId12"/>
    <p:sldId id="276" r:id="rId13"/>
    <p:sldId id="277" r:id="rId14"/>
    <p:sldId id="281" r:id="rId15"/>
    <p:sldId id="282" r:id="rId16"/>
    <p:sldId id="283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31"/>
      <p:bold r:id="rId32"/>
      <p:italic r:id="rId33"/>
      <p:boldItalic r:id="rId34"/>
    </p:embeddedFont>
    <p:embeddedFont>
      <p:font typeface="IBM Plex Sans SemiBold" panose="020B0703050203000203" pitchFamily="3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6842c3ba55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16842c3ba55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“Титульник”.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6842c3ba55_2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6842c3ba55_2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6842c3ba55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6842c3ba55_0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6a12e2cf1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6a12e2cf1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6a12e2cf1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6a12e2cf1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6a12e2cf1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6a12e2cf1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6a12e2cf1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6a12e2cf1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6a12e2cf1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6a12e2cf1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6a12e2cf1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6a12e2cf1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6a12e2cf1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6a12e2cf1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6842c3ba55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6842c3ba55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6a12e2cf1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6a12e2cf1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377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6842c3ba55_2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6842c3ba55_2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6842c3ba55_2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g16842c3ba55_2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6a12e2cf1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6a12e2cf1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189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6a12e2cf1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6a12e2cf1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069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6a12e2cf1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6a12e2cf1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0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6a12e2cf1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6a12e2cf1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438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6a12e2cf1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6a12e2cf1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821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6a12e2cf1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6a12e2cf1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427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6a12e2cf1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6a12e2cf1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160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7" name="Google Shape;5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Пустой титульник, вставь справа иллюстрацию по теме">
  <p:cSld name="TITLE_1_2_1_1_1_1_1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2" name="Google Shape;6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Титульник">
  <p:cSld name="TITLE_1">
    <p:bg>
      <p:bgPr>
        <a:solidFill>
          <a:schemeClr val="dk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>
            <a:spLocks noGrp="1"/>
          </p:cNvSpPr>
          <p:nvPr>
            <p:ph type="subTitle" idx="3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">
  <p:cSld name="1_Title slide 5_2_1_4_1_1_1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2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3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4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ubTitle" idx="5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6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7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8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9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13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">
  <p:cSld name="1_Title slide 5_2_1_4_1_1_1_1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2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3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4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5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6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7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8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>
            <a:spLocks noGrp="1"/>
          </p:cNvSpPr>
          <p:nvPr>
            <p:ph type="subTitle" idx="9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 1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Что будет на уроке - 1 вариант">
  <p:cSld name="1_Title slide 5_2_1_2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2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3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4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5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6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7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8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9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13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14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15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Что будет на уроке - 2 вариант ">
  <p:cSld name="1_Title slide 5_2_1_2_1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1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2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body" idx="3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4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5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6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body" idx="7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8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body" idx="9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13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body" idx="14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15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Титульник">
  <p:cSld name="TITLE_1_4">
    <p:bg>
      <p:bgPr>
        <a:solidFill>
          <a:schemeClr val="dk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">
  <p:cSld name="1_Title slide 5_2_1_4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1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0">
  <p:cSld name="1_Title slide 5_2_1_11"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9">
  <p:cSld name="1_Title slide 5_2_1_10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Титульник">
  <p:cSld name="TITLE_1_2_1">
    <p:bg>
      <p:bgPr>
        <a:solidFill>
          <a:schemeClr val="dk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Титульник">
  <p:cSld name="TITLE_1_3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Титульник">
  <p:cSld name="TITLE_1_2_1_1_1_1">
    <p:bg>
      <p:bgPr>
        <a:solidFill>
          <a:schemeClr val="dk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p34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TITLE_1_1_2"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35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28" name="Google Shape;228;p3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39" name="Google Shape;239;p39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40" name="Google Shape;24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40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Google Shape;250;p41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56" name="Google Shape;25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subTitle" idx="1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subTitle" idx="2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2" name="Google Shape;262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3"/>
          <p:cNvSpPr txBox="1">
            <a:spLocks noGrp="1"/>
          </p:cNvSpPr>
          <p:nvPr>
            <p:ph type="subTitle" idx="3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_12">
    <p:bg>
      <p:bgPr>
        <a:solidFill>
          <a:srgbClr val="252525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66" name="Google Shape;266;p44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4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_1"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6" name="Google Shape;276;p4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_1"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79" name="Google Shape;279;p4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4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4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2" name="Google Shape;28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8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88" name="Google Shape;288;p48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ev2uOhVs4PS7vMxLRWi9DocrlWGSj8I/edit#gid=5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9A%D0%B0%D0%BD%D0%B5%D0%BC%D0%B0%D0%BD,_%D0%94%D0%B0%D0%BD%D0%B8%D1%8D%D0%BB%D1%8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://www.amazon.co.uk/Thinking-Fast-Slow-Daniel-Kahneman/dp/014103357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9A%D0%B0%D0%BD%D0%B5%D0%BC%D0%B0%D0%BD,_%D0%94%D0%B0%D0%BD%D0%B8%D1%8D%D0%BB%D1%8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2.jpg"/><Relationship Id="rId4" Type="http://schemas.openxmlformats.org/officeDocument/2006/relationships/hyperlink" Target="http://www.amazon.co.uk/Thinking-Fast-Slow-Daniel-Kahneman/dp/0141033576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Information-Visualization-Second-Interactive-Technologies/dp/1558608192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Семинар 2</a:t>
            </a:r>
            <a:endParaRPr/>
          </a:p>
          <a:p>
            <a:pPr marL="12700" marR="1181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sz="1200"/>
              <a:t>Визуализация</a:t>
            </a:r>
            <a:endParaRPr sz="1200"/>
          </a:p>
        </p:txBody>
      </p:sp>
      <p:pic>
        <p:nvPicPr>
          <p:cNvPr id="294" name="Google Shape;29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825" y="352675"/>
            <a:ext cx="3325527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EB976E-7BC9-A6A0-4F7E-07A636B9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99886"/>
            <a:ext cx="6964004" cy="35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02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4EEF26-179B-AD6F-0E7F-586D635DA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95" y="1139371"/>
            <a:ext cx="8440968" cy="31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19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1;p52">
            <a:extLst>
              <a:ext uri="{FF2B5EF4-FFF2-40B4-BE49-F238E27FC236}">
                <a16:creationId xmlns:a16="http://schemas.microsoft.com/office/drawing/2014/main" id="{16742009-6750-68F1-9B99-C3B1390EF5E6}"/>
              </a:ext>
            </a:extLst>
          </p:cNvPr>
          <p:cNvSpPr txBox="1">
            <a:spLocks/>
          </p:cNvSpPr>
          <p:nvPr/>
        </p:nvSpPr>
        <p:spPr>
          <a:xfrm>
            <a:off x="483436" y="400686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Правила оформления отчета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19DD4E-8E93-C828-FD1D-A88B2A5C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102" y="1980955"/>
            <a:ext cx="1748972" cy="16426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78B512-392F-B8E9-B193-18404A059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21" y="1079056"/>
            <a:ext cx="1896622" cy="17070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EE3686-5FBC-8FC8-01D3-75B5EC8F3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577" y="1042968"/>
            <a:ext cx="1838370" cy="170708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274BAD2-254B-673E-AB5C-B220D2C76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944" y="1980956"/>
            <a:ext cx="2046515" cy="182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41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C2A3F9-3AA7-542A-E94F-D5FA66AA6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2" y="841828"/>
            <a:ext cx="8740869" cy="362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66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5E144A-4FE1-4E36-1091-9A2072FE1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54" y="333827"/>
            <a:ext cx="2305503" cy="20883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D431EEE-A5AD-DD6F-C216-35A172D3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158" y="1647371"/>
            <a:ext cx="5827328" cy="307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25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6976B1-9558-12DD-C1DD-DE3CFCD98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9" y="295955"/>
            <a:ext cx="3083249" cy="14820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9A31E1-A38D-21B5-EAE1-AF4E11C5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02" y="1974825"/>
            <a:ext cx="2885849" cy="17301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9ACA9C-551D-DC64-E098-FCB0A8A0E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350" y="488848"/>
            <a:ext cx="2207401" cy="21855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547B154-35E3-0073-06E7-F6686B59D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350" y="2839888"/>
            <a:ext cx="2207401" cy="20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55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>
            <a:spLocks noGrp="1"/>
          </p:cNvSpPr>
          <p:nvPr>
            <p:ph type="title"/>
          </p:nvPr>
        </p:nvSpPr>
        <p:spPr>
          <a:xfrm>
            <a:off x="540000" y="18871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</a:t>
            </a:r>
            <a:endParaRPr/>
          </a:p>
        </p:txBody>
      </p:sp>
      <p:sp>
        <p:nvSpPr>
          <p:cNvPr id="300" name="Google Shape;300;p50"/>
          <p:cNvSpPr txBox="1">
            <a:spLocks noGrp="1"/>
          </p:cNvSpPr>
          <p:nvPr>
            <p:ph type="title" idx="2"/>
          </p:nvPr>
        </p:nvSpPr>
        <p:spPr>
          <a:xfrm>
            <a:off x="540000" y="3099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 по 3-й лекции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306" name="Google Shape;306;p5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№1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2" name="Google Shape;312;p52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marR="241300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Скачайте данные из Листа Маркетинговые данные по ссылке: 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241300" lvl="0" indent="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 u="sng" dirty="0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https://docs.google.com/spreadsheets/d/1vev2uOhVs4PS7vMxLRWi9DocrlWGSj8I/edit#gid=567428211  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погрузке данных «edit#gid=567428211» замените на «export?format=xlsx»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241300" lvl="0" indent="457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https://docs.google.com/spreadsheets/d/1vev2uOhVs4PS7vMxLRWi9DocrlWGSj8I/export?format=xlsx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52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10 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№2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9" name="Google Shape;319;p53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marR="241300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Выберете цветовую гамму. Возможные вариант: сайт materialpalette.com (можно аналогичный), корпоративные вашей компании или возьмите эти корпоративные цвета: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Настройте тему для выбранных корпоративных цветов.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0" name="Google Shape;320;p53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10 минут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1" name="Google Shape;321;p53"/>
          <p:cNvPicPr preferRelativeResize="0"/>
          <p:nvPr/>
        </p:nvPicPr>
        <p:blipFill rotWithShape="1">
          <a:blip r:embed="rId3">
            <a:alphaModFix/>
          </a:blip>
          <a:srcRect t="14290" b="-14289"/>
          <a:stretch/>
        </p:blipFill>
        <p:spPr>
          <a:xfrm>
            <a:off x="5107775" y="2779200"/>
            <a:ext cx="1390225" cy="7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2"/>
          <p:cNvSpPr txBox="1">
            <a:spLocks noGrp="1"/>
          </p:cNvSpPr>
          <p:nvPr>
            <p:ph type="subTitle" idx="1"/>
          </p:nvPr>
        </p:nvSpPr>
        <p:spPr>
          <a:xfrm>
            <a:off x="452914" y="1186757"/>
            <a:ext cx="8159835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just"/>
            <a:r>
              <a:rPr lang="ru-RU" sz="1800" b="1" i="0" dirty="0">
                <a:solidFill>
                  <a:srgbClr val="242D34"/>
                </a:solidFill>
                <a:effectLst/>
                <a:latin typeface="IBM Plex Sans" panose="020B0503050203000203" pitchFamily="34" charset="0"/>
              </a:rPr>
              <a:t>Кто такой аналитик?</a:t>
            </a:r>
          </a:p>
          <a:p>
            <a:pPr algn="just"/>
            <a:r>
              <a:rPr lang="ru-RU" sz="1800" b="0" i="0" dirty="0">
                <a:solidFill>
                  <a:srgbClr val="242D34"/>
                </a:solidFill>
                <a:effectLst/>
                <a:latin typeface="IBM Plex Sans" panose="020B0503050203000203" pitchFamily="34" charset="0"/>
              </a:rPr>
              <a:t>Вероятно, это сотрудник, к которому постоянно приходят с разными вопросами. </a:t>
            </a:r>
          </a:p>
          <a:p>
            <a:pPr algn="just"/>
            <a:endParaRPr lang="ru-RU" sz="1800" b="0" i="0" dirty="0">
              <a:solidFill>
                <a:srgbClr val="242D34"/>
              </a:solidFill>
              <a:effectLst/>
              <a:latin typeface="IBM Plex Sans" panose="020B0503050203000203" pitchFamily="34" charset="0"/>
            </a:endParaRPr>
          </a:p>
          <a:p>
            <a:pPr algn="just"/>
            <a:r>
              <a:rPr lang="ru-RU" sz="1800" b="1" i="0" dirty="0">
                <a:solidFill>
                  <a:srgbClr val="242D34"/>
                </a:solidFill>
                <a:effectLst/>
                <a:latin typeface="IBM Plex Sans" panose="020B0503050203000203" pitchFamily="34" charset="0"/>
              </a:rPr>
              <a:t>Умение трансформировать эти вопросы в аналитические задачи — целое искусство.</a:t>
            </a:r>
          </a:p>
          <a:p>
            <a:pPr algn="just"/>
            <a:endParaRPr lang="ru-RU" sz="1800" b="1" i="0" dirty="0">
              <a:solidFill>
                <a:srgbClr val="242D34"/>
              </a:solidFill>
              <a:effectLst/>
              <a:latin typeface="IBM Plex Sans" panose="020B0503050203000203" pitchFamily="34" charset="0"/>
            </a:endParaRPr>
          </a:p>
          <a:p>
            <a:pPr algn="just"/>
            <a:r>
              <a:rPr lang="ru-RU" sz="1800" b="0" i="0" dirty="0">
                <a:solidFill>
                  <a:srgbClr val="242D34"/>
                </a:solidFill>
                <a:effectLst/>
                <a:latin typeface="IBM Plex Sans" panose="020B0503050203000203" pitchFamily="34" charset="0"/>
              </a:rPr>
              <a:t>На этом уроке мы сделаем первые шаги в мир визуализации: узнаем основные принципы визуализации, поймем, как лучше визуализировать разные типы данных и как это делается в Power BI.</a:t>
            </a:r>
          </a:p>
        </p:txBody>
      </p:sp>
      <p:sp>
        <p:nvSpPr>
          <p:cNvPr id="2" name="Google Shape;311;p52">
            <a:extLst>
              <a:ext uri="{FF2B5EF4-FFF2-40B4-BE49-F238E27FC236}">
                <a16:creationId xmlns:a16="http://schemas.microsoft.com/office/drawing/2014/main" id="{16742009-6750-68F1-9B99-C3B1390EF5E6}"/>
              </a:ext>
            </a:extLst>
          </p:cNvPr>
          <p:cNvSpPr txBox="1">
            <a:spLocks/>
          </p:cNvSpPr>
          <p:nvPr/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  <a:buSzPts val="6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427303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№3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27" name="Google Shape;327;p54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marR="241300" lvl="0" indent="-306599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Сделайте заголовок “Анализ конверсий”, и сделайте фильтр по марке и модели авто.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8" name="Google Shape;328;p54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10 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№4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4" name="Google Shape;334;p55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marR="241300" lvl="0" indent="-306599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Визуализируйте элемент, который покажет количество конверсий.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5" name="Google Shape;335;p55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5 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№5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1" name="Google Shape;341;p56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marR="241300" lvl="0" indent="-306599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Визуализируйте элемент, который покажет количество конверсий по городам.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2" name="Google Shape;342;p56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15 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7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№6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8" name="Google Shape;348;p57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marR="241300" lvl="0" indent="-306599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Визуализируйте элемент, который покажет количество конверсий по девайсам.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9" name="Google Shape;349;p57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10 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8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№7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5" name="Google Shape;355;p58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marR="241300" lvl="0" indent="-306599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150">
                <a:solidFill>
                  <a:srgbClr val="2C2D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Визуализируйте элемент, который покажет динамику конверсий по дням.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6" name="Google Shape;356;p58"/>
          <p:cNvSpPr/>
          <p:nvPr/>
        </p:nvSpPr>
        <p:spPr>
          <a:xfrm>
            <a:off x="6762275" y="2571750"/>
            <a:ext cx="1093500" cy="1143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10 минут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9"/>
          <p:cNvSpPr txBox="1">
            <a:spLocks noGrp="1"/>
          </p:cNvSpPr>
          <p:nvPr>
            <p:ph type="title"/>
          </p:nvPr>
        </p:nvSpPr>
        <p:spPr>
          <a:xfrm>
            <a:off x="540000" y="18871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</a:t>
            </a:r>
            <a:endParaRPr/>
          </a:p>
        </p:txBody>
      </p:sp>
      <p:sp>
        <p:nvSpPr>
          <p:cNvPr id="362" name="Google Shape;362;p59"/>
          <p:cNvSpPr txBox="1">
            <a:spLocks noGrp="1"/>
          </p:cNvSpPr>
          <p:nvPr>
            <p:ph type="title" idx="2"/>
          </p:nvPr>
        </p:nvSpPr>
        <p:spPr>
          <a:xfrm>
            <a:off x="540000" y="3099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Любые вопросы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Домашнее задание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8" name="Google Shape;368;p60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8064000" cy="27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Дополните визуализацию, которую вы сделали на занятии следующими параметрами:</a:t>
            </a:r>
            <a:endParaRPr dirty="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📍"/>
            </a:pPr>
            <a:r>
              <a:rPr lang="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конверсий по браузерам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📍"/>
            </a:pPr>
            <a:r>
              <a:rPr lang="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конверсиях по городам уберите значение “(not set)”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📍"/>
            </a:pPr>
            <a:r>
              <a:rPr lang="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какие модели авто приходили конверсии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📍"/>
            </a:pPr>
            <a:r>
              <a:rPr lang="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Какая марка лидирует по количеству конверсий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📍"/>
            </a:pPr>
            <a:r>
              <a:rPr lang="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 каких Source приходили конверсии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Присылайте в формате pbix и PDF.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Задания присланные без формата PDF проверяться не будут!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2"/>
          <p:cNvSpPr txBox="1">
            <a:spLocks noGrp="1"/>
          </p:cNvSpPr>
          <p:nvPr>
            <p:ph type="subTitle" idx="1"/>
          </p:nvPr>
        </p:nvSpPr>
        <p:spPr>
          <a:xfrm>
            <a:off x="452914" y="1186758"/>
            <a:ext cx="8159835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just"/>
            <a:r>
              <a:rPr lang="ru-RU" sz="2000" b="0" i="0" u="none" strike="noStrike" dirty="0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3"/>
              </a:rPr>
              <a:t>Даниэль </a:t>
            </a:r>
            <a:r>
              <a:rPr lang="ru-RU" sz="2000" b="0" i="0" u="none" strike="noStrike" dirty="0" err="1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3"/>
              </a:rPr>
              <a:t>Канеман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IBM Plex Sans" panose="020B0503050203000203" pitchFamily="34" charset="0"/>
              </a:rPr>
              <a:t>, в книге </a:t>
            </a:r>
            <a:r>
              <a:rPr lang="ru-RU" sz="2000" b="0" i="1" u="none" strike="noStrike" dirty="0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4"/>
              </a:rPr>
              <a:t>«Мышление, быстрое и медленное» — </a:t>
            </a:r>
            <a:r>
              <a:rPr lang="ru-RU" sz="2000" b="0" i="1" u="none" strike="noStrike" dirty="0" err="1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4"/>
              </a:rPr>
              <a:t>Thinking</a:t>
            </a:r>
            <a:r>
              <a:rPr lang="ru-RU" sz="2000" b="0" i="1" u="none" strike="noStrike" dirty="0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4"/>
              </a:rPr>
              <a:t>, Fast </a:t>
            </a:r>
            <a:r>
              <a:rPr lang="ru-RU" sz="2000" b="0" i="1" u="none" strike="noStrike" dirty="0" err="1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4"/>
              </a:rPr>
              <a:t>and</a:t>
            </a:r>
            <a:r>
              <a:rPr lang="ru-RU" sz="2000" b="0" i="1" u="none" strike="noStrike" dirty="0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4"/>
              </a:rPr>
              <a:t> </a:t>
            </a:r>
            <a:r>
              <a:rPr lang="ru-RU" sz="2000" b="0" i="1" u="none" strike="noStrike" dirty="0" err="1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4"/>
              </a:rPr>
              <a:t>Slow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IBM Plex Sans" panose="020B0503050203000203" pitchFamily="34" charset="0"/>
              </a:rPr>
              <a:t>, вводит термины Система 1 и Система 2, чтобы дифференцировать обработку информации, которая происходит, соответственно, подсознательно и сознательно.</a:t>
            </a:r>
          </a:p>
          <a:p>
            <a:pPr algn="just"/>
            <a:endParaRPr lang="ru-RU" sz="2000" dirty="0">
              <a:solidFill>
                <a:srgbClr val="444444"/>
              </a:solidFill>
              <a:latin typeface="IBM Plex Sans" panose="020B0503050203000203" pitchFamily="34" charset="0"/>
            </a:endParaRPr>
          </a:p>
          <a:p>
            <a:pPr algn="just"/>
            <a:r>
              <a:rPr lang="ru-RU" sz="2000" b="0" i="0" dirty="0">
                <a:solidFill>
                  <a:srgbClr val="444444"/>
                </a:solidFill>
                <a:effectLst/>
                <a:latin typeface="IBM Plex Sans" panose="020B0503050203000203" pitchFamily="34" charset="0"/>
              </a:rPr>
              <a:t>Первый вариант подразумевает неуправляемые функции, которые не требуют от человека никаких усилий и работают непрерывно, в то время как последний ссылается на функции, которыми управляют, которые требуют участия и усилия с нашей стороны.</a:t>
            </a:r>
            <a:endParaRPr lang="ru-RU" sz="2000" b="0" i="0" dirty="0">
              <a:solidFill>
                <a:srgbClr val="242D34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Google Shape;311;p52">
            <a:extLst>
              <a:ext uri="{FF2B5EF4-FFF2-40B4-BE49-F238E27FC236}">
                <a16:creationId xmlns:a16="http://schemas.microsoft.com/office/drawing/2014/main" id="{16742009-6750-68F1-9B99-C3B1390EF5E6}"/>
              </a:ext>
            </a:extLst>
          </p:cNvPr>
          <p:cNvSpPr txBox="1">
            <a:spLocks/>
          </p:cNvSpPr>
          <p:nvPr/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  <a:buSzPts val="600"/>
            </a:pPr>
            <a:r>
              <a:rPr lang="ru-RU" sz="1800" dirty="0" err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Предвнимательные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атрибуты</a:t>
            </a:r>
          </a:p>
        </p:txBody>
      </p:sp>
    </p:spTree>
    <p:extLst>
      <p:ext uri="{BB962C8B-B14F-4D97-AF65-F5344CB8AC3E}">
        <p14:creationId xmlns:p14="http://schemas.microsoft.com/office/powerpoint/2010/main" val="23161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2"/>
          <p:cNvSpPr txBox="1">
            <a:spLocks noGrp="1"/>
          </p:cNvSpPr>
          <p:nvPr>
            <p:ph type="subTitle" idx="1"/>
          </p:nvPr>
        </p:nvSpPr>
        <p:spPr>
          <a:xfrm>
            <a:off x="492082" y="1135529"/>
            <a:ext cx="8159835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just"/>
            <a:r>
              <a:rPr lang="ru-RU" sz="1400" b="0" i="0" u="none" strike="noStrike" dirty="0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3"/>
              </a:rPr>
              <a:t>Даниэль </a:t>
            </a:r>
            <a:r>
              <a:rPr lang="ru-RU" sz="1400" b="0" i="0" u="none" strike="noStrike" dirty="0" err="1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3"/>
              </a:rPr>
              <a:t>Канеман</a:t>
            </a:r>
            <a:r>
              <a:rPr lang="ru-RU" sz="1400" b="0" i="0" dirty="0">
                <a:solidFill>
                  <a:srgbClr val="444444"/>
                </a:solidFill>
                <a:effectLst/>
                <a:latin typeface="IBM Plex Sans" panose="020B0503050203000203" pitchFamily="34" charset="0"/>
              </a:rPr>
              <a:t>, в книге </a:t>
            </a:r>
            <a:r>
              <a:rPr lang="ru-RU" sz="1400" b="0" i="1" u="none" strike="noStrike" dirty="0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4"/>
              </a:rPr>
              <a:t>«Мышление, быстрое и медленное» — </a:t>
            </a:r>
            <a:r>
              <a:rPr lang="ru-RU" sz="1400" b="0" i="1" u="none" strike="noStrike" dirty="0" err="1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4"/>
              </a:rPr>
              <a:t>Thinking</a:t>
            </a:r>
            <a:r>
              <a:rPr lang="ru-RU" sz="1400" b="0" i="1" u="none" strike="noStrike" dirty="0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4"/>
              </a:rPr>
              <a:t>, Fast </a:t>
            </a:r>
            <a:r>
              <a:rPr lang="ru-RU" sz="1400" b="0" i="1" u="none" strike="noStrike" dirty="0" err="1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4"/>
              </a:rPr>
              <a:t>and</a:t>
            </a:r>
            <a:r>
              <a:rPr lang="ru-RU" sz="1400" b="0" i="1" u="none" strike="noStrike" dirty="0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4"/>
              </a:rPr>
              <a:t> </a:t>
            </a:r>
            <a:r>
              <a:rPr lang="ru-RU" sz="1400" b="0" i="1" u="none" strike="noStrike" dirty="0" err="1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4"/>
              </a:rPr>
              <a:t>Slow</a:t>
            </a:r>
            <a:r>
              <a:rPr lang="ru-RU" sz="1400" b="0" i="0" dirty="0">
                <a:solidFill>
                  <a:srgbClr val="444444"/>
                </a:solidFill>
                <a:effectLst/>
                <a:latin typeface="IBM Plex Sans" panose="020B0503050203000203" pitchFamily="34" charset="0"/>
              </a:rPr>
              <a:t>, вводит термины Система 1 и Система 2, чтобы дифференцировать обработку информации, которая происходит, соответственно, подсознательно и сознательно.</a:t>
            </a:r>
          </a:p>
          <a:p>
            <a:pPr algn="just"/>
            <a:endParaRPr lang="ru-RU" sz="1400" dirty="0">
              <a:solidFill>
                <a:srgbClr val="444444"/>
              </a:solidFill>
              <a:latin typeface="IBM Plex Sans" panose="020B0503050203000203" pitchFamily="34" charset="0"/>
            </a:endParaRPr>
          </a:p>
          <a:p>
            <a:pPr algn="just"/>
            <a:r>
              <a:rPr lang="ru-RU" sz="1400" b="0" i="0" dirty="0">
                <a:solidFill>
                  <a:srgbClr val="444444"/>
                </a:solidFill>
                <a:effectLst/>
                <a:latin typeface="IBM Plex Sans" panose="020B0503050203000203" pitchFamily="34" charset="0"/>
              </a:rPr>
              <a:t>Первый вариант подразумевает неуправляемые функции, которые не требуют от человека никаких усилий и работают непрерывно, в то время как последний ссылается на функции, которыми управляют, которые требуют участия и усилия с нашей стороны.</a:t>
            </a:r>
            <a:endParaRPr lang="ru-RU" sz="1400" b="0" i="0" dirty="0">
              <a:solidFill>
                <a:srgbClr val="242D34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Google Shape;311;p52">
            <a:extLst>
              <a:ext uri="{FF2B5EF4-FFF2-40B4-BE49-F238E27FC236}">
                <a16:creationId xmlns:a16="http://schemas.microsoft.com/office/drawing/2014/main" id="{16742009-6750-68F1-9B99-C3B1390EF5E6}"/>
              </a:ext>
            </a:extLst>
          </p:cNvPr>
          <p:cNvSpPr txBox="1">
            <a:spLocks/>
          </p:cNvSpPr>
          <p:nvPr/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  <a:buSzPts val="600"/>
            </a:pPr>
            <a:r>
              <a:rPr lang="ru-RU" sz="1800" dirty="0" err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Предвнимательные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атрибуты</a:t>
            </a:r>
          </a:p>
        </p:txBody>
      </p:sp>
      <p:pic>
        <p:nvPicPr>
          <p:cNvPr id="4" name="Рисунок 3" descr="Изображение выглядит как Человеческое лицо, текст, человек, челюсть&#10;&#10;Автоматически созданное описание">
            <a:extLst>
              <a:ext uri="{FF2B5EF4-FFF2-40B4-BE49-F238E27FC236}">
                <a16:creationId xmlns:a16="http://schemas.microsoft.com/office/drawing/2014/main" id="{5CAE6D9E-20B6-FCF6-3ADA-0D0D0A034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404" y="2823663"/>
            <a:ext cx="4931909" cy="208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91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EDAE74-F1DB-77B8-084F-F2E75458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497" y="547914"/>
            <a:ext cx="31527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36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8B8B0D-1F01-637F-F360-F40323826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180" y="858837"/>
            <a:ext cx="32099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84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1;p52">
            <a:extLst>
              <a:ext uri="{FF2B5EF4-FFF2-40B4-BE49-F238E27FC236}">
                <a16:creationId xmlns:a16="http://schemas.microsoft.com/office/drawing/2014/main" id="{16742009-6750-68F1-9B99-C3B1390EF5E6}"/>
              </a:ext>
            </a:extLst>
          </p:cNvPr>
          <p:cNvSpPr txBox="1">
            <a:spLocks/>
          </p:cNvSpPr>
          <p:nvPr/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  <a:buSzPts val="600"/>
            </a:pPr>
            <a:r>
              <a:rPr lang="ru-RU" sz="1800" dirty="0" err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Предвнимательные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атрибуты</a:t>
            </a:r>
          </a:p>
        </p:txBody>
      </p:sp>
      <p:pic>
        <p:nvPicPr>
          <p:cNvPr id="7" name="Рисунок 6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902BB019-AB82-6CB5-3872-F03087DF1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485" y="1254733"/>
            <a:ext cx="5116286" cy="374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18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1;p52">
            <a:extLst>
              <a:ext uri="{FF2B5EF4-FFF2-40B4-BE49-F238E27FC236}">
                <a16:creationId xmlns:a16="http://schemas.microsoft.com/office/drawing/2014/main" id="{16742009-6750-68F1-9B99-C3B1390EF5E6}"/>
              </a:ext>
            </a:extLst>
          </p:cNvPr>
          <p:cNvSpPr txBox="1">
            <a:spLocks/>
          </p:cNvSpPr>
          <p:nvPr/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  <a:buSzPts val="600"/>
            </a:pPr>
            <a:r>
              <a:rPr lang="ru-RU" sz="1800" dirty="0" err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Предвнимательные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атрибуты</a:t>
            </a:r>
          </a:p>
        </p:txBody>
      </p:sp>
      <p:pic>
        <p:nvPicPr>
          <p:cNvPr id="7" name="Рисунок 6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902BB019-AB82-6CB5-3872-F03087DF1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35" y="1209243"/>
            <a:ext cx="3918857" cy="2867456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диаграмма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D20F72EF-3531-6792-BD4A-6570CEE62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909" y="1368901"/>
            <a:ext cx="4076767" cy="265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74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1;p52">
            <a:extLst>
              <a:ext uri="{FF2B5EF4-FFF2-40B4-BE49-F238E27FC236}">
                <a16:creationId xmlns:a16="http://schemas.microsoft.com/office/drawing/2014/main" id="{16742009-6750-68F1-9B99-C3B1390EF5E6}"/>
              </a:ext>
            </a:extLst>
          </p:cNvPr>
          <p:cNvSpPr txBox="1">
            <a:spLocks/>
          </p:cNvSpPr>
          <p:nvPr/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  <a:buSzPts val="600"/>
            </a:pPr>
            <a:r>
              <a:rPr lang="ru-RU" sz="1800" dirty="0" err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Предвнимательные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атрибуты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49F2D-6276-E36A-5811-9028450A829B}"/>
              </a:ext>
            </a:extLst>
          </p:cNvPr>
          <p:cNvSpPr txBox="1"/>
          <p:nvPr/>
        </p:nvSpPr>
        <p:spPr>
          <a:xfrm>
            <a:off x="420916" y="1186755"/>
            <a:ext cx="330925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444444"/>
                </a:solidFill>
                <a:effectLst/>
                <a:latin typeface="IBM Plex Sans" panose="020B0503050203000203" pitchFamily="34" charset="0"/>
              </a:rPr>
              <a:t>Колин Уэйр в книге </a:t>
            </a:r>
            <a:r>
              <a:rPr lang="ru-RU" b="0" i="0" u="none" strike="noStrike" dirty="0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3"/>
              </a:rPr>
              <a:t>«Визуализация информации: восприятие дизайна» — Information </a:t>
            </a:r>
            <a:r>
              <a:rPr lang="ru-RU" b="0" i="0" u="none" strike="noStrike" dirty="0" err="1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3"/>
              </a:rPr>
              <a:t>Visualization</a:t>
            </a:r>
            <a:r>
              <a:rPr lang="ru-RU" b="0" i="0" u="none" strike="noStrike" dirty="0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3"/>
              </a:rPr>
              <a:t>: </a:t>
            </a:r>
            <a:r>
              <a:rPr lang="ru-RU" b="0" i="0" u="none" strike="noStrike" dirty="0" err="1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3"/>
              </a:rPr>
              <a:t>Perception</a:t>
            </a:r>
            <a:r>
              <a:rPr lang="ru-RU" b="0" i="0" u="none" strike="noStrike" dirty="0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3"/>
              </a:rPr>
              <a:t> </a:t>
            </a:r>
            <a:r>
              <a:rPr lang="ru-RU" b="0" i="0" u="none" strike="noStrike" dirty="0" err="1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3"/>
              </a:rPr>
              <a:t>for</a:t>
            </a:r>
            <a:r>
              <a:rPr lang="ru-RU" b="0" i="0" u="none" strike="noStrike" dirty="0">
                <a:solidFill>
                  <a:srgbClr val="E93C36"/>
                </a:solidFill>
                <a:effectLst/>
                <a:latin typeface="IBM Plex Sans" panose="020B0503050203000203" pitchFamily="34" charset="0"/>
                <a:hlinkClick r:id="rId3"/>
              </a:rPr>
              <a:t> Design</a:t>
            </a:r>
            <a:r>
              <a:rPr lang="ru-RU" b="0" i="0" dirty="0">
                <a:solidFill>
                  <a:srgbClr val="444444"/>
                </a:solidFill>
                <a:effectLst/>
                <a:latin typeface="IBM Plex Sans" panose="020B0503050203000203" pitchFamily="34" charset="0"/>
              </a:rPr>
              <a:t>. Стивен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IBM Plex Sans" panose="020B0503050203000203" pitchFamily="34" charset="0"/>
              </a:rPr>
              <a:t>Фью</a:t>
            </a:r>
            <a:r>
              <a:rPr lang="ru-RU" b="0" i="0" dirty="0">
                <a:solidFill>
                  <a:srgbClr val="444444"/>
                </a:solidFill>
                <a:effectLst/>
                <a:latin typeface="IBM Plex Sans" panose="020B0503050203000203" pitchFamily="34" charset="0"/>
              </a:rPr>
              <a:t> утверждает, что только некоторые из них — атрибуты, которые мы естественно и универсально интерпретируем как количественные. Из них длина и двухмерное расположение воспринимаются более точно, чем другие атрибуты.</a:t>
            </a:r>
            <a:endParaRPr lang="ru-RU" dirty="0">
              <a:latin typeface="IBM Plex Sans" panose="020B0503050203000203" pitchFamily="34" charset="0"/>
            </a:endParaRPr>
          </a:p>
        </p:txBody>
      </p:sp>
      <p:pic>
        <p:nvPicPr>
          <p:cNvPr id="10" name="Рисунок 9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359E319C-79F8-15B0-9207-6777AD0F7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43" y="903853"/>
            <a:ext cx="4042228" cy="381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152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1097</Words>
  <Application>Microsoft Office PowerPoint</Application>
  <PresentationFormat>Экран (16:9)</PresentationFormat>
  <Paragraphs>81</Paragraphs>
  <Slides>27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27</vt:i4>
      </vt:variant>
    </vt:vector>
  </HeadingPairs>
  <TitlesOfParts>
    <vt:vector size="33" baseType="lpstr">
      <vt:lpstr>IBM Plex Sans</vt:lpstr>
      <vt:lpstr>Arial</vt:lpstr>
      <vt:lpstr>Roboto</vt:lpstr>
      <vt:lpstr>IBM Plex Sans SemiBold</vt:lpstr>
      <vt:lpstr>Simple Light</vt:lpstr>
      <vt:lpstr>Макет шаблона GB</vt:lpstr>
      <vt:lpstr>Семинар 2 Визуализация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Ваши вопросы</vt:lpstr>
      <vt:lpstr>Практика</vt:lpstr>
      <vt:lpstr>Задание №1</vt:lpstr>
      <vt:lpstr>Задание №2</vt:lpstr>
      <vt:lpstr>Задание №3</vt:lpstr>
      <vt:lpstr>Задание №4</vt:lpstr>
      <vt:lpstr>Задание №5</vt:lpstr>
      <vt:lpstr>Задание №6</vt:lpstr>
      <vt:lpstr>Задание №7</vt:lpstr>
      <vt:lpstr>Ваши вопросы</vt:lpstr>
      <vt:lpstr>Домашнее задание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Семинар 2 Визуализация</dc:title>
  <cp:lastModifiedBy>Вершинина Ольга Владимировна</cp:lastModifiedBy>
  <cp:revision>2</cp:revision>
  <dcterms:modified xsi:type="dcterms:W3CDTF">2023-09-15T08:16:10Z</dcterms:modified>
</cp:coreProperties>
</file>